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4" r:id="rId10"/>
    <p:sldId id="268" r:id="rId11"/>
    <p:sldId id="269" r:id="rId12"/>
    <p:sldId id="270" r:id="rId13"/>
    <p:sldId id="265" r:id="rId14"/>
    <p:sldId id="263" r:id="rId15"/>
    <p:sldId id="273" r:id="rId16"/>
    <p:sldId id="267" r:id="rId17"/>
    <p:sldId id="272" r:id="rId18"/>
    <p:sldId id="271" r:id="rId19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EA8"/>
    <a:srgbClr val="047954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CB27AD-B729-48C2-AEC7-FB83AA9A16CE}" v="34" dt="2025-05-08T10:19:02.638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salah" userId="749ae11e-a563-4612-9a48-bddcfaeae64e" providerId="ADAL" clId="{90CB27AD-B729-48C2-AEC7-FB83AA9A16CE}"/>
    <pc:docChg chg="undo custSel addSld modSld sldOrd">
      <pc:chgData name="mohamed salah" userId="749ae11e-a563-4612-9a48-bddcfaeae64e" providerId="ADAL" clId="{90CB27AD-B729-48C2-AEC7-FB83AA9A16CE}" dt="2025-05-08T10:19:20.883" v="322" actId="1076"/>
      <pc:docMkLst>
        <pc:docMk/>
      </pc:docMkLst>
      <pc:sldChg chg="modAnim">
        <pc:chgData name="mohamed salah" userId="749ae11e-a563-4612-9a48-bddcfaeae64e" providerId="ADAL" clId="{90CB27AD-B729-48C2-AEC7-FB83AA9A16CE}" dt="2025-05-01T10:09:10.677" v="169"/>
        <pc:sldMkLst>
          <pc:docMk/>
          <pc:sldMk cId="2529035226" sldId="256"/>
        </pc:sldMkLst>
      </pc:sldChg>
      <pc:sldChg chg="addSp delSp modSp mod">
        <pc:chgData name="mohamed salah" userId="749ae11e-a563-4612-9a48-bddcfaeae64e" providerId="ADAL" clId="{90CB27AD-B729-48C2-AEC7-FB83AA9A16CE}" dt="2025-05-02T20:36:14.797" v="272" actId="20577"/>
        <pc:sldMkLst>
          <pc:docMk/>
          <pc:sldMk cId="2540187617" sldId="257"/>
        </pc:sldMkLst>
        <pc:spChg chg="mod">
          <ac:chgData name="mohamed salah" userId="749ae11e-a563-4612-9a48-bddcfaeae64e" providerId="ADAL" clId="{90CB27AD-B729-48C2-AEC7-FB83AA9A16CE}" dt="2025-04-30T21:16:57.475" v="0" actId="20577"/>
          <ac:spMkLst>
            <pc:docMk/>
            <pc:sldMk cId="2540187617" sldId="257"/>
            <ac:spMk id="9" creationId="{DC32C822-50D2-A1A1-CEAE-44643BF7BD8D}"/>
          </ac:spMkLst>
        </pc:spChg>
        <pc:spChg chg="add mod">
          <ac:chgData name="mohamed salah" userId="749ae11e-a563-4612-9a48-bddcfaeae64e" providerId="ADAL" clId="{90CB27AD-B729-48C2-AEC7-FB83AA9A16CE}" dt="2025-05-01T15:58:30.209" v="206" actId="1076"/>
          <ac:spMkLst>
            <pc:docMk/>
            <pc:sldMk cId="2540187617" sldId="257"/>
            <ac:spMk id="11" creationId="{64E875DD-D506-C0D5-B478-900F62B5B6CD}"/>
          </ac:spMkLst>
        </pc:spChg>
        <pc:spChg chg="mod">
          <ac:chgData name="mohamed salah" userId="749ae11e-a563-4612-9a48-bddcfaeae64e" providerId="ADAL" clId="{90CB27AD-B729-48C2-AEC7-FB83AA9A16CE}" dt="2025-05-02T20:35:01.713" v="226" actId="1076"/>
          <ac:spMkLst>
            <pc:docMk/>
            <pc:sldMk cId="2540187617" sldId="257"/>
            <ac:spMk id="13" creationId="{6C66EDC4-735E-2373-1075-F33D0BF79267}"/>
          </ac:spMkLst>
        </pc:spChg>
        <pc:spChg chg="add mod">
          <ac:chgData name="mohamed salah" userId="749ae11e-a563-4612-9a48-bddcfaeae64e" providerId="ADAL" clId="{90CB27AD-B729-48C2-AEC7-FB83AA9A16CE}" dt="2025-05-02T20:36:14.797" v="272" actId="20577"/>
          <ac:spMkLst>
            <pc:docMk/>
            <pc:sldMk cId="2540187617" sldId="257"/>
            <ac:spMk id="18" creationId="{1652199B-EB43-C741-FCAF-28691907BCDB}"/>
          </ac:spMkLst>
        </pc:spChg>
        <pc:spChg chg="add mod">
          <ac:chgData name="mohamed salah" userId="749ae11e-a563-4612-9a48-bddcfaeae64e" providerId="ADAL" clId="{90CB27AD-B729-48C2-AEC7-FB83AA9A16CE}" dt="2025-05-02T20:35:51.665" v="259" actId="1076"/>
          <ac:spMkLst>
            <pc:docMk/>
            <pc:sldMk cId="2540187617" sldId="257"/>
            <ac:spMk id="19" creationId="{129BFF09-428C-0493-AEA2-AF8217377880}"/>
          </ac:spMkLst>
        </pc:spChg>
        <pc:spChg chg="add mod">
          <ac:chgData name="mohamed salah" userId="749ae11e-a563-4612-9a48-bddcfaeae64e" providerId="ADAL" clId="{90CB27AD-B729-48C2-AEC7-FB83AA9A16CE}" dt="2025-05-02T20:35:21.926" v="242" actId="20577"/>
          <ac:spMkLst>
            <pc:docMk/>
            <pc:sldMk cId="2540187617" sldId="257"/>
            <ac:spMk id="20" creationId="{4F9C6117-AC5F-B542-6A0D-AB2DDC394EFB}"/>
          </ac:spMkLst>
        </pc:spChg>
        <pc:picChg chg="add mod">
          <ac:chgData name="mohamed salah" userId="749ae11e-a563-4612-9a48-bddcfaeae64e" providerId="ADAL" clId="{90CB27AD-B729-48C2-AEC7-FB83AA9A16CE}" dt="2025-05-01T15:58:24.010" v="205" actId="1076"/>
          <ac:picMkLst>
            <pc:docMk/>
            <pc:sldMk cId="2540187617" sldId="257"/>
            <ac:picMk id="7" creationId="{55E191B0-7D9F-5BD3-1CF0-9E1411F92482}"/>
          </ac:picMkLst>
        </pc:picChg>
        <pc:picChg chg="mod">
          <ac:chgData name="mohamed salah" userId="749ae11e-a563-4612-9a48-bddcfaeae64e" providerId="ADAL" clId="{90CB27AD-B729-48C2-AEC7-FB83AA9A16CE}" dt="2025-05-01T15:58:09.229" v="203" actId="1076"/>
          <ac:picMkLst>
            <pc:docMk/>
            <pc:sldMk cId="2540187617" sldId="257"/>
            <ac:picMk id="12" creationId="{941D4DC0-B641-06D3-59EA-55AD69DC3ECC}"/>
          </ac:picMkLst>
        </pc:picChg>
        <pc:picChg chg="add mod">
          <ac:chgData name="mohamed salah" userId="749ae11e-a563-4612-9a48-bddcfaeae64e" providerId="ADAL" clId="{90CB27AD-B729-48C2-AEC7-FB83AA9A16CE}" dt="2025-05-02T20:34:50.678" v="224" actId="1076"/>
          <ac:picMkLst>
            <pc:docMk/>
            <pc:sldMk cId="2540187617" sldId="257"/>
            <ac:picMk id="14" creationId="{B28D96AE-B063-668C-AF67-E9C8666FF87F}"/>
          </ac:picMkLst>
        </pc:picChg>
        <pc:picChg chg="add mod">
          <ac:chgData name="mohamed salah" userId="749ae11e-a563-4612-9a48-bddcfaeae64e" providerId="ADAL" clId="{90CB27AD-B729-48C2-AEC7-FB83AA9A16CE}" dt="2025-05-02T20:34:02.871" v="214" actId="207"/>
          <ac:picMkLst>
            <pc:docMk/>
            <pc:sldMk cId="2540187617" sldId="257"/>
            <ac:picMk id="16" creationId="{94E91502-5F63-0600-DF7E-22505343F618}"/>
          </ac:picMkLst>
        </pc:picChg>
        <pc:picChg chg="add mod">
          <ac:chgData name="mohamed salah" userId="749ae11e-a563-4612-9a48-bddcfaeae64e" providerId="ADAL" clId="{90CB27AD-B729-48C2-AEC7-FB83AA9A16CE}" dt="2025-05-02T20:34:52.557" v="225" actId="1076"/>
          <ac:picMkLst>
            <pc:docMk/>
            <pc:sldMk cId="2540187617" sldId="257"/>
            <ac:picMk id="17" creationId="{DFE8DDF6-179E-DFEC-D842-17BA22AF56E7}"/>
          </ac:picMkLst>
        </pc:picChg>
      </pc:sldChg>
      <pc:sldChg chg="addSp delSp modSp mod">
        <pc:chgData name="mohamed salah" userId="749ae11e-a563-4612-9a48-bddcfaeae64e" providerId="ADAL" clId="{90CB27AD-B729-48C2-AEC7-FB83AA9A16CE}" dt="2025-05-01T13:28:35.223" v="177" actId="21"/>
        <pc:sldMkLst>
          <pc:docMk/>
          <pc:sldMk cId="3242011666" sldId="258"/>
        </pc:sldMkLst>
      </pc:sldChg>
      <pc:sldChg chg="modSp mod">
        <pc:chgData name="mohamed salah" userId="749ae11e-a563-4612-9a48-bddcfaeae64e" providerId="ADAL" clId="{90CB27AD-B729-48C2-AEC7-FB83AA9A16CE}" dt="2025-04-30T21:17:11.547" v="2" actId="20577"/>
        <pc:sldMkLst>
          <pc:docMk/>
          <pc:sldMk cId="2172424346" sldId="259"/>
        </pc:sldMkLst>
        <pc:spChg chg="mod">
          <ac:chgData name="mohamed salah" userId="749ae11e-a563-4612-9a48-bddcfaeae64e" providerId="ADAL" clId="{90CB27AD-B729-48C2-AEC7-FB83AA9A16CE}" dt="2025-04-30T21:17:11.547" v="2" actId="20577"/>
          <ac:spMkLst>
            <pc:docMk/>
            <pc:sldMk cId="2172424346" sldId="259"/>
            <ac:spMk id="9" creationId="{20F6143F-50FB-120B-9840-7C96CAD7750E}"/>
          </ac:spMkLst>
        </pc:spChg>
      </pc:sldChg>
      <pc:sldChg chg="addSp modSp mod">
        <pc:chgData name="mohamed salah" userId="749ae11e-a563-4612-9a48-bddcfaeae64e" providerId="ADAL" clId="{90CB27AD-B729-48C2-AEC7-FB83AA9A16CE}" dt="2025-05-01T09:39:20.189" v="55"/>
        <pc:sldMkLst>
          <pc:docMk/>
          <pc:sldMk cId="4292393785" sldId="260"/>
        </pc:sldMkLst>
        <pc:spChg chg="mod">
          <ac:chgData name="mohamed salah" userId="749ae11e-a563-4612-9a48-bddcfaeae64e" providerId="ADAL" clId="{90CB27AD-B729-48C2-AEC7-FB83AA9A16CE}" dt="2025-05-01T09:38:51.137" v="49" actId="20577"/>
          <ac:spMkLst>
            <pc:docMk/>
            <pc:sldMk cId="4292393785" sldId="260"/>
            <ac:spMk id="5" creationId="{A4FEAB0E-5D65-0212-D196-F84E2DA31662}"/>
          </ac:spMkLst>
        </pc:spChg>
        <pc:spChg chg="mod">
          <ac:chgData name="mohamed salah" userId="749ae11e-a563-4612-9a48-bddcfaeae64e" providerId="ADAL" clId="{90CB27AD-B729-48C2-AEC7-FB83AA9A16CE}" dt="2025-04-30T21:17:32.363" v="5" actId="20577"/>
          <ac:spMkLst>
            <pc:docMk/>
            <pc:sldMk cId="4292393785" sldId="260"/>
            <ac:spMk id="9" creationId="{DDE0CEFF-763B-DCCC-F5BE-36179BF5AD6E}"/>
          </ac:spMkLst>
        </pc:spChg>
        <pc:picChg chg="add mod">
          <ac:chgData name="mohamed salah" userId="749ae11e-a563-4612-9a48-bddcfaeae64e" providerId="ADAL" clId="{90CB27AD-B729-48C2-AEC7-FB83AA9A16CE}" dt="2025-05-01T09:39:20.189" v="55"/>
          <ac:picMkLst>
            <pc:docMk/>
            <pc:sldMk cId="4292393785" sldId="260"/>
            <ac:picMk id="3" creationId="{2C93850B-18FB-1B4F-2754-9FFE8B51EE7E}"/>
          </ac:picMkLst>
        </pc:picChg>
        <pc:picChg chg="mod">
          <ac:chgData name="mohamed salah" userId="749ae11e-a563-4612-9a48-bddcfaeae64e" providerId="ADAL" clId="{90CB27AD-B729-48C2-AEC7-FB83AA9A16CE}" dt="2025-05-01T09:38:31.829" v="35" actId="1076"/>
          <ac:picMkLst>
            <pc:docMk/>
            <pc:sldMk cId="4292393785" sldId="260"/>
            <ac:picMk id="7" creationId="{ED08026D-F31E-627A-9822-9D8208BD9CF1}"/>
          </ac:picMkLst>
        </pc:picChg>
      </pc:sldChg>
      <pc:sldChg chg="modSp mod">
        <pc:chgData name="mohamed salah" userId="749ae11e-a563-4612-9a48-bddcfaeae64e" providerId="ADAL" clId="{90CB27AD-B729-48C2-AEC7-FB83AA9A16CE}" dt="2025-04-30T21:17:41.615" v="6" actId="20577"/>
        <pc:sldMkLst>
          <pc:docMk/>
          <pc:sldMk cId="334875661" sldId="266"/>
        </pc:sldMkLst>
        <pc:spChg chg="mod">
          <ac:chgData name="mohamed salah" userId="749ae11e-a563-4612-9a48-bddcfaeae64e" providerId="ADAL" clId="{90CB27AD-B729-48C2-AEC7-FB83AA9A16CE}" dt="2025-04-30T21:17:41.615" v="6" actId="20577"/>
          <ac:spMkLst>
            <pc:docMk/>
            <pc:sldMk cId="334875661" sldId="266"/>
            <ac:spMk id="9" creationId="{AB5E2109-29C4-C4F4-F831-733C5692ED81}"/>
          </ac:spMkLst>
        </pc:spChg>
      </pc:sldChg>
      <pc:sldChg chg="addSp modSp mod">
        <pc:chgData name="mohamed salah" userId="749ae11e-a563-4612-9a48-bddcfaeae64e" providerId="ADAL" clId="{90CB27AD-B729-48C2-AEC7-FB83AA9A16CE}" dt="2025-05-02T20:38:11.019" v="297" actId="1440"/>
        <pc:sldMkLst>
          <pc:docMk/>
          <pc:sldMk cId="2186304656" sldId="267"/>
        </pc:sldMkLst>
        <pc:picChg chg="add mod">
          <ac:chgData name="mohamed salah" userId="749ae11e-a563-4612-9a48-bddcfaeae64e" providerId="ADAL" clId="{90CB27AD-B729-48C2-AEC7-FB83AA9A16CE}" dt="2025-05-02T20:38:11.019" v="297" actId="1440"/>
          <ac:picMkLst>
            <pc:docMk/>
            <pc:sldMk cId="2186304656" sldId="267"/>
            <ac:picMk id="3" creationId="{5F27E0F4-124B-655D-72DD-BC2349B23DAC}"/>
          </ac:picMkLst>
        </pc:picChg>
      </pc:sldChg>
      <pc:sldChg chg="addSp delSp modSp add mod">
        <pc:chgData name="mohamed salah" userId="749ae11e-a563-4612-9a48-bddcfaeae64e" providerId="ADAL" clId="{90CB27AD-B729-48C2-AEC7-FB83AA9A16CE}" dt="2025-05-01T09:44:31.832" v="65" actId="1076"/>
        <pc:sldMkLst>
          <pc:docMk/>
          <pc:sldMk cId="2233650092" sldId="268"/>
        </pc:sldMkLst>
        <pc:picChg chg="add mod">
          <ac:chgData name="mohamed salah" userId="749ae11e-a563-4612-9a48-bddcfaeae64e" providerId="ADAL" clId="{90CB27AD-B729-48C2-AEC7-FB83AA9A16CE}" dt="2025-05-01T09:44:31.832" v="65" actId="1076"/>
          <ac:picMkLst>
            <pc:docMk/>
            <pc:sldMk cId="2233650092" sldId="268"/>
            <ac:picMk id="8" creationId="{50B78A29-11D7-F78B-AB0B-36B8D25FDCFF}"/>
          </ac:picMkLst>
        </pc:picChg>
      </pc:sldChg>
      <pc:sldChg chg="addSp delSp modSp add mod">
        <pc:chgData name="mohamed salah" userId="749ae11e-a563-4612-9a48-bddcfaeae64e" providerId="ADAL" clId="{90CB27AD-B729-48C2-AEC7-FB83AA9A16CE}" dt="2025-05-01T09:52:34.771" v="139" actId="17032"/>
        <pc:sldMkLst>
          <pc:docMk/>
          <pc:sldMk cId="324250913" sldId="269"/>
        </pc:sldMkLst>
        <pc:spChg chg="add mod">
          <ac:chgData name="mohamed salah" userId="749ae11e-a563-4612-9a48-bddcfaeae64e" providerId="ADAL" clId="{90CB27AD-B729-48C2-AEC7-FB83AA9A16CE}" dt="2025-05-01T09:50:41.480" v="122" actId="1076"/>
          <ac:spMkLst>
            <pc:docMk/>
            <pc:sldMk cId="324250913" sldId="269"/>
            <ac:spMk id="2" creationId="{BD84B435-23EB-601A-8610-3386F2BFB4F1}"/>
          </ac:spMkLst>
        </pc:spChg>
        <pc:spChg chg="add mod">
          <ac:chgData name="mohamed salah" userId="749ae11e-a563-4612-9a48-bddcfaeae64e" providerId="ADAL" clId="{90CB27AD-B729-48C2-AEC7-FB83AA9A16CE}" dt="2025-05-01T09:51:58.578" v="134" actId="208"/>
          <ac:spMkLst>
            <pc:docMk/>
            <pc:sldMk cId="324250913" sldId="269"/>
            <ac:spMk id="16" creationId="{A066A28E-CEA2-B3EE-A53F-2EEAE04334CF}"/>
          </ac:spMkLst>
        </pc:spChg>
        <pc:picChg chg="add mod">
          <ac:chgData name="mohamed salah" userId="749ae11e-a563-4612-9a48-bddcfaeae64e" providerId="ADAL" clId="{90CB27AD-B729-48C2-AEC7-FB83AA9A16CE}" dt="2025-05-01T09:50:52.689" v="126" actId="1076"/>
          <ac:picMkLst>
            <pc:docMk/>
            <pc:sldMk cId="324250913" sldId="269"/>
            <ac:picMk id="11" creationId="{AA7821B1-D656-51D4-6285-FE2173D3C726}"/>
          </ac:picMkLst>
        </pc:picChg>
        <pc:cxnChg chg="add mod">
          <ac:chgData name="mohamed salah" userId="749ae11e-a563-4612-9a48-bddcfaeae64e" providerId="ADAL" clId="{90CB27AD-B729-48C2-AEC7-FB83AA9A16CE}" dt="2025-05-01T09:52:06.162" v="135" actId="1076"/>
          <ac:cxnSpMkLst>
            <pc:docMk/>
            <pc:sldMk cId="324250913" sldId="269"/>
            <ac:cxnSpMk id="13" creationId="{F4C60BFC-C273-4E22-2F68-A31B1FC4732B}"/>
          </ac:cxnSpMkLst>
        </pc:cxnChg>
        <pc:cxnChg chg="add mod">
          <ac:chgData name="mohamed salah" userId="749ae11e-a563-4612-9a48-bddcfaeae64e" providerId="ADAL" clId="{90CB27AD-B729-48C2-AEC7-FB83AA9A16CE}" dt="2025-05-01T09:52:34.771" v="139" actId="17032"/>
          <ac:cxnSpMkLst>
            <pc:docMk/>
            <pc:sldMk cId="324250913" sldId="269"/>
            <ac:cxnSpMk id="18" creationId="{5C91F58F-B3F8-4D40-392D-C5FDEF08E853}"/>
          </ac:cxnSpMkLst>
        </pc:cxnChg>
      </pc:sldChg>
      <pc:sldChg chg="addSp delSp modSp add mod">
        <pc:chgData name="mohamed salah" userId="749ae11e-a563-4612-9a48-bddcfaeae64e" providerId="ADAL" clId="{90CB27AD-B729-48C2-AEC7-FB83AA9A16CE}" dt="2025-05-01T09:48:59.445" v="99" actId="1076"/>
        <pc:sldMkLst>
          <pc:docMk/>
          <pc:sldMk cId="1244850865" sldId="270"/>
        </pc:sldMkLst>
        <pc:spChg chg="add mod">
          <ac:chgData name="mohamed salah" userId="749ae11e-a563-4612-9a48-bddcfaeae64e" providerId="ADAL" clId="{90CB27AD-B729-48C2-AEC7-FB83AA9A16CE}" dt="2025-05-01T09:48:59.445" v="99" actId="1076"/>
          <ac:spMkLst>
            <pc:docMk/>
            <pc:sldMk cId="1244850865" sldId="270"/>
            <ac:spMk id="7" creationId="{33893AA8-DF16-BD98-DD73-7DB23C30F67A}"/>
          </ac:spMkLst>
        </pc:spChg>
        <pc:picChg chg="add mod">
          <ac:chgData name="mohamed salah" userId="749ae11e-a563-4612-9a48-bddcfaeae64e" providerId="ADAL" clId="{90CB27AD-B729-48C2-AEC7-FB83AA9A16CE}" dt="2025-05-01T09:48:52.705" v="98" actId="14100"/>
          <ac:picMkLst>
            <pc:docMk/>
            <pc:sldMk cId="1244850865" sldId="270"/>
            <ac:picMk id="10" creationId="{70EAC13B-A5F7-81BC-BBBE-88748247D6F2}"/>
          </ac:picMkLst>
        </pc:picChg>
      </pc:sldChg>
      <pc:sldChg chg="modSp add mod">
        <pc:chgData name="mohamed salah" userId="749ae11e-a563-4612-9a48-bddcfaeae64e" providerId="ADAL" clId="{90CB27AD-B729-48C2-AEC7-FB83AA9A16CE}" dt="2025-05-01T09:54:26.295" v="160" actId="1076"/>
        <pc:sldMkLst>
          <pc:docMk/>
          <pc:sldMk cId="2039437715" sldId="271"/>
        </pc:sldMkLst>
        <pc:spChg chg="mod">
          <ac:chgData name="mohamed salah" userId="749ae11e-a563-4612-9a48-bddcfaeae64e" providerId="ADAL" clId="{90CB27AD-B729-48C2-AEC7-FB83AA9A16CE}" dt="2025-05-01T09:54:26.295" v="160" actId="1076"/>
          <ac:spMkLst>
            <pc:docMk/>
            <pc:sldMk cId="2039437715" sldId="271"/>
            <ac:spMk id="5" creationId="{D6A2D580-3B04-0CF3-DD19-EE496902C5CF}"/>
          </ac:spMkLst>
        </pc:spChg>
      </pc:sldChg>
      <pc:sldChg chg="addSp delSp modSp add mod">
        <pc:chgData name="mohamed salah" userId="749ae11e-a563-4612-9a48-bddcfaeae64e" providerId="ADAL" clId="{90CB27AD-B729-48C2-AEC7-FB83AA9A16CE}" dt="2025-05-02T20:39:06.746" v="311" actId="14100"/>
        <pc:sldMkLst>
          <pc:docMk/>
          <pc:sldMk cId="374647665" sldId="272"/>
        </pc:sldMkLst>
        <pc:picChg chg="add mod">
          <ac:chgData name="mohamed salah" userId="749ae11e-a563-4612-9a48-bddcfaeae64e" providerId="ADAL" clId="{90CB27AD-B729-48C2-AEC7-FB83AA9A16CE}" dt="2025-05-02T20:39:06.746" v="311" actId="14100"/>
          <ac:picMkLst>
            <pc:docMk/>
            <pc:sldMk cId="374647665" sldId="272"/>
            <ac:picMk id="7" creationId="{F691527E-E774-A4DA-97C2-11BF80955947}"/>
          </ac:picMkLst>
        </pc:picChg>
      </pc:sldChg>
      <pc:sldChg chg="addSp delSp modSp add mod ord">
        <pc:chgData name="mohamed salah" userId="749ae11e-a563-4612-9a48-bddcfaeae64e" providerId="ADAL" clId="{90CB27AD-B729-48C2-AEC7-FB83AA9A16CE}" dt="2025-05-08T10:19:20.883" v="322" actId="1076"/>
        <pc:sldMkLst>
          <pc:docMk/>
          <pc:sldMk cId="3627821539" sldId="273"/>
        </pc:sldMkLst>
        <pc:picChg chg="add del mod">
          <ac:chgData name="mohamed salah" userId="749ae11e-a563-4612-9a48-bddcfaeae64e" providerId="ADAL" clId="{90CB27AD-B729-48C2-AEC7-FB83AA9A16CE}" dt="2025-05-08T10:18:51.566" v="312" actId="478"/>
          <ac:picMkLst>
            <pc:docMk/>
            <pc:sldMk cId="3627821539" sldId="273"/>
            <ac:picMk id="3" creationId="{89DBA6BD-0617-A66B-FC69-B0E6A9AEF3B9}"/>
          </ac:picMkLst>
        </pc:picChg>
        <pc:picChg chg="add mod">
          <ac:chgData name="mohamed salah" userId="749ae11e-a563-4612-9a48-bddcfaeae64e" providerId="ADAL" clId="{90CB27AD-B729-48C2-AEC7-FB83AA9A16CE}" dt="2025-05-08T10:19:20.883" v="322" actId="1076"/>
          <ac:picMkLst>
            <pc:docMk/>
            <pc:sldMk cId="3627821539" sldId="273"/>
            <ac:picMk id="7" creationId="{138719B8-73EA-2EA9-4ED9-6EC69F80B81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72BED48F-9683-4FA5-BCA2-96AACC05FE8C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FDE347B2-98C2-4196-B6DD-15690DE4EBF1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2437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8B490-1035-EA6B-2D89-8D5BCCA3AE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BABF8-D77E-A035-C653-8ADB6FC61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687DB-F402-7C25-BBD2-ACAEC371A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CFAEB-2925-F1F3-DAFE-B90859ECA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D2DE5-91CE-C92E-8667-ACFF97DA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7605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42F4-DCB0-9E7E-D128-C59A3760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8069D-96F5-1D08-5FAE-0D0E79CE2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17DE8-FB67-BE7E-64D8-ECF7D2CD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BD1F5-8221-D022-FD77-5A8906EF9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5517E-4AA9-704B-23F1-4F45E1304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58482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EC345F-CC03-0704-B271-79470F045A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07EBDF-1FE7-04C4-BDF8-BB53686C8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410D0-C78C-ED2A-F5AB-37448D238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EC9B8-F1BF-749F-1A23-6B4E1F2D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3D9B5-3DEE-D375-A99D-D1CF1A72F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38825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CEAD6-8210-D7C0-FF62-7D818204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E423D-2D70-6876-1E23-CA5E25736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AB358-1954-65EB-AD98-0D4AB11AE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8E057-C3A5-35CF-0A79-DECE72D61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94D2A-37AE-CF9A-A807-694E6A1F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3796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91A61-9B57-A721-6890-F0C49A699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0B684-3BE5-8A1A-F2CA-7E734E250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CE60E-8697-8BB4-7E76-1A0E3D27E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EB68-0587-1282-3DFB-9E4C992FB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87574-F40A-9BB8-39D0-76ACEACD0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7701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E37D1-44A4-96F3-CFDC-FCEA6172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70309-28F4-A399-BA28-D74C39ECD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804884-8653-026F-B780-DEDD454F2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FB378-2DF4-5609-EE3E-CE3436C43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27C19-DBCB-F1EF-E907-44B1729B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E79A9-D15C-BA9E-5593-0AB2101CF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28936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5AC4-8FD6-8C42-6EBE-C68699A4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A9E10-A4D1-A12A-2529-1A6ABBB2F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8F8A2-D9FD-BEED-C937-108A9AA4A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D4801-9F80-E013-CED5-C66A548DA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18F4CD-6942-0CF9-DAC1-087412AE93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636B7-E083-7F43-0EBA-334241CC4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6A3742-C7A9-66F8-1A50-C0654ED5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23ACD6-B790-0FDD-4A87-17C31AFCC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25081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5793D-7B64-8658-FB03-9B1C9DB95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51A22-1E91-83DB-542F-4028B6175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F17B35-A04F-713A-3CC5-50BF8DB4C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8719-1383-D576-B27B-0BDA5E33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84745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3F45A-CCCA-E5F5-A1F4-2694CB67E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A57DFF-FD24-615D-15FB-DB924E587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C3786-E3D3-B1B8-434F-57C96918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5735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275F-B904-7310-6619-FDFB340F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71772-1818-E1B5-F3B9-1B2B8EB7D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43CFB-4896-91CF-F26E-11D310654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6A21F-C3D5-10EC-3F7E-3939A4ECA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BDBED-14CC-7E8E-8304-7CDF1C8C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DE7A1-A93F-4C18-8664-A99E4EB20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09546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04FB-D92D-7175-C7B3-76EF536A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E34F89-378D-1096-DBC6-23053796C7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E9BEA2-129A-B2A7-8482-02F4731BF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7AD3-19DF-4BCE-BA23-2294B8ABD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D9C35-6D78-4AAA-6A2F-7E79751A3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146AE9-97F8-4FCD-3053-3E58536A3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17056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00799-CD09-A716-DFB3-A32B1F86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C3F730-E78F-69A0-6811-7FE1442F1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15523-190F-06CC-1512-32C433427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BD7F93-9940-4A1F-88A3-23045A84F3FE}" type="datetimeFigureOut">
              <a:rPr lang="ar-EG" smtClean="0"/>
              <a:t>11/11/1446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EDFF8-4D30-253C-4682-508652DFB5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9279F-85BD-BF67-DD07-06B30145E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7D0011-C2E6-47AC-A876-075845DC1CFF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8841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exels.com/photo/barista-coffee-shop-cozy-hd-wallpaper-702249/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exels.com/photo/man-drinking-coffee-in-front-of-his-laptop-2182982/" TargetMode="External"/><Relationship Id="rId5" Type="http://schemas.openxmlformats.org/officeDocument/2006/relationships/image" Target="../media/image31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exels.com/photo/people-coffee-meeting-team-7096" TargetMode="External"/><Relationship Id="rId5" Type="http://schemas.openxmlformats.org/officeDocument/2006/relationships/image" Target="../media/image32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://localhost:8888/notebooks/Cafe%20Sales.ipynb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u5bmstu.ru/index.php/%D0%9A%D0%B0%D1%82%D0%B5%D0%B3%D0%BE%D1%80%D0%B8%D1%8F:%D0%AD%D0%BC%D0%B1%D0%BB%D0%B5%D0%BC%D1%8B,_%D0%BB%D0%BE%D0%B3%D0%BE%D1%82%D0%B8%D0%BF%D1%8B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hyperlink" Target="https://www.flickr.com/photos/141573413@N04/42099499622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u.wikipedia.org/wiki/Microsoft_Excel" TargetMode="External"/><Relationship Id="rId11" Type="http://schemas.openxmlformats.org/officeDocument/2006/relationships/image" Target="../media/image23.jpg"/><Relationship Id="rId5" Type="http://schemas.openxmlformats.org/officeDocument/2006/relationships/image" Target="../media/image20.png"/><Relationship Id="rId10" Type="http://schemas.openxmlformats.org/officeDocument/2006/relationships/hyperlink" Target="https://librewiki.net/wiki/Python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CB7877-A8CC-6036-4C6F-E62066883A39}"/>
              </a:ext>
            </a:extLst>
          </p:cNvPr>
          <p:cNvSpPr/>
          <p:nvPr/>
        </p:nvSpPr>
        <p:spPr>
          <a:xfrm>
            <a:off x="0" y="0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FF0251A3-9134-A30F-9FD5-BB98D42EE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A42CF91-D6E3-F8EF-2BBD-33B989B6FD19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FA4EFC4A-80DB-1BC1-0666-76A92EC7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BE42CA2A-31F5-DDA7-61DA-F60D98B5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FE45E-B733-751E-B35E-D39AF94A0B96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4C5A3F-3955-A8A4-B1D8-478716FA6DAF}"/>
              </a:ext>
            </a:extLst>
          </p:cNvPr>
          <p:cNvSpPr txBox="1"/>
          <p:nvPr/>
        </p:nvSpPr>
        <p:spPr>
          <a:xfrm>
            <a:off x="793515" y="2613392"/>
            <a:ext cx="3527312" cy="163121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Café </a:t>
            </a:r>
            <a:r>
              <a:rPr lang="en-GB" sz="4800" b="1" dirty="0">
                <a:solidFill>
                  <a:schemeClr val="accent1">
                    <a:lumMod val="50000"/>
                  </a:schemeClr>
                </a:solidFill>
              </a:rPr>
              <a:t>Sales </a:t>
            </a:r>
          </a:p>
          <a:p>
            <a:endParaRPr lang="en-GB" sz="2800" b="1" dirty="0"/>
          </a:p>
          <a:p>
            <a:r>
              <a:rPr lang="en-GB" sz="2400" b="1" dirty="0">
                <a:solidFill>
                  <a:schemeClr val="accent1">
                    <a:lumMod val="50000"/>
                  </a:schemeClr>
                </a:solidFill>
              </a:rPr>
              <a:t>      Data Analysis Project</a:t>
            </a:r>
            <a:endParaRPr lang="ar-EG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 descr="A restaurant with a bar and a table&#10;&#10;AI-generated content may be incorrect.">
            <a:extLst>
              <a:ext uri="{FF2B5EF4-FFF2-40B4-BE49-F238E27FC236}">
                <a16:creationId xmlns:a16="http://schemas.microsoft.com/office/drawing/2014/main" id="{1AF6A765-0EC2-0A3B-B5A5-E1E5E6E10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890285" y="1160463"/>
            <a:ext cx="5885450" cy="47234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6B14B6-5B99-FC9B-A262-11A1B238C35A}"/>
              </a:ext>
            </a:extLst>
          </p:cNvPr>
          <p:cNvSpPr txBox="1"/>
          <p:nvPr/>
        </p:nvSpPr>
        <p:spPr>
          <a:xfrm>
            <a:off x="793515" y="5476240"/>
            <a:ext cx="262777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i="1" dirty="0">
                <a:solidFill>
                  <a:srgbClr val="336E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DEPI Graduation Project </a:t>
            </a:r>
            <a:endParaRPr lang="ar-EG" i="1" dirty="0">
              <a:solidFill>
                <a:srgbClr val="336EA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903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C8C0B-F27D-9871-644A-ECA8E51F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20E1B3-D710-DED5-0541-EEEB4B05137C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26FF17BB-609E-2F9F-B49E-AAFAF66C9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B99E5A-B60B-D172-E0D1-757EC60642A2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C12B4CE-8E8D-B89A-D19F-C02CD1C6F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5FF249FB-6AA0-42C7-4451-D2E8DE66F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8A5D85-1243-0A33-6964-106DB9D341C4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56106-A939-B26F-A2EC-6704AD6E11DD}"/>
              </a:ext>
            </a:extLst>
          </p:cNvPr>
          <p:cNvSpPr txBox="1"/>
          <p:nvPr/>
        </p:nvSpPr>
        <p:spPr>
          <a:xfrm>
            <a:off x="3403305" y="646331"/>
            <a:ext cx="377058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Dataset</a:t>
            </a:r>
            <a:r>
              <a:rPr lang="en-GB" sz="3200" dirty="0"/>
              <a:t> </a:t>
            </a:r>
            <a:r>
              <a:rPr lang="en-GB" sz="3200" b="1" dirty="0">
                <a:solidFill>
                  <a:srgbClr val="336EA8"/>
                </a:solidFill>
              </a:rPr>
              <a:t>Analysis</a:t>
            </a:r>
            <a:endParaRPr lang="ar-EG" sz="3200" b="1" dirty="0">
              <a:solidFill>
                <a:srgbClr val="336EA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B78A29-11D7-F78B-AB0B-36B8D25FD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04" y="1345237"/>
            <a:ext cx="9787697" cy="486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50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16CE-37A9-DF0B-5E9F-C406A3E1D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0ACF5E-0CD8-8AF6-D23C-02B54BD5B115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2F0F4F0F-2386-EFD0-C260-BC7ED37E7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A569F2-A814-3E26-11C3-4A9D83E36108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39A5BA-2F51-2ADA-0C96-9D77247C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17C04CE5-AC9F-CD75-C0AB-6F4737F5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AB0A9E3-F98E-A3F2-DED8-58818D61D239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32B5B-694B-50E0-4A20-09155F580FE7}"/>
              </a:ext>
            </a:extLst>
          </p:cNvPr>
          <p:cNvSpPr txBox="1"/>
          <p:nvPr/>
        </p:nvSpPr>
        <p:spPr>
          <a:xfrm>
            <a:off x="3403305" y="646331"/>
            <a:ext cx="377058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Dataset</a:t>
            </a:r>
            <a:r>
              <a:rPr lang="en-GB" sz="3200" dirty="0"/>
              <a:t> </a:t>
            </a:r>
            <a:r>
              <a:rPr lang="en-GB" sz="3200" b="1" dirty="0">
                <a:solidFill>
                  <a:srgbClr val="336EA8"/>
                </a:solidFill>
              </a:rPr>
              <a:t>Analysis</a:t>
            </a:r>
            <a:endParaRPr lang="ar-EG" sz="3200" b="1" dirty="0">
              <a:solidFill>
                <a:srgbClr val="336EA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84B435-23EB-601A-8610-3386F2BFB4F1}"/>
              </a:ext>
            </a:extLst>
          </p:cNvPr>
          <p:cNvSpPr txBox="1"/>
          <p:nvPr/>
        </p:nvSpPr>
        <p:spPr>
          <a:xfrm>
            <a:off x="694469" y="1482908"/>
            <a:ext cx="11497531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2400" b="1" dirty="0"/>
              <a:t>Seasonal Trends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/>
          </a:p>
          <a:p>
            <a:r>
              <a:rPr lang="en-US" dirty="0"/>
              <a:t>A noticeable increase in sales occurs during July, which coincides with Independence Day (July 4th).</a:t>
            </a:r>
          </a:p>
          <a:p>
            <a:r>
              <a:rPr lang="en-US" dirty="0"/>
              <a:t>This suggests that holidays and seasonal celebrations significantly influence consumer behavior and provide key opportunities for targeted marketing.</a:t>
            </a:r>
            <a:endParaRPr lang="ar-E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7821B1-D656-51D4-6285-FE2173D3C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69" y="3052568"/>
            <a:ext cx="7735380" cy="372487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C60BFC-C273-4E22-2F68-A31B1FC4732B}"/>
              </a:ext>
            </a:extLst>
          </p:cNvPr>
          <p:cNvCxnSpPr>
            <a:cxnSpLocks/>
          </p:cNvCxnSpPr>
          <p:nvPr/>
        </p:nvCxnSpPr>
        <p:spPr>
          <a:xfrm flipH="1" flipV="1">
            <a:off x="5590169" y="3712072"/>
            <a:ext cx="622570" cy="1486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066A28E-CEA2-B3EE-A53F-2EEAE04334CF}"/>
              </a:ext>
            </a:extLst>
          </p:cNvPr>
          <p:cNvSpPr/>
          <p:nvPr/>
        </p:nvSpPr>
        <p:spPr>
          <a:xfrm>
            <a:off x="5288597" y="3241698"/>
            <a:ext cx="382629" cy="386719"/>
          </a:xfrm>
          <a:prstGeom prst="ellipse">
            <a:avLst/>
          </a:prstGeom>
          <a:noFill/>
          <a:ln>
            <a:solidFill>
              <a:srgbClr val="336E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C91F58F-B3F8-4D40-392D-C5FDEF08E853}"/>
              </a:ext>
            </a:extLst>
          </p:cNvPr>
          <p:cNvCxnSpPr>
            <a:cxnSpLocks/>
          </p:cNvCxnSpPr>
          <p:nvPr/>
        </p:nvCxnSpPr>
        <p:spPr>
          <a:xfrm flipH="1">
            <a:off x="5389123" y="3540868"/>
            <a:ext cx="11302" cy="2976664"/>
          </a:xfrm>
          <a:prstGeom prst="line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5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DF100-7967-5AB1-9206-84CEA4FD7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9EB2BBC-507F-D0EC-AD4A-627C771CB075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4C23C1B5-64B1-E35A-B679-D14A8C2F6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C514AF-9361-739F-C788-FCF13B9A0036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3A865115-2410-7BF3-C360-E779F6C6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021C3CC2-1A31-AC7A-CFEC-F201F2958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C3A6F7F-AFFC-9498-F992-1BB57D80BC74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BC3990-134F-89A0-B163-FB3AAA2BD2D5}"/>
              </a:ext>
            </a:extLst>
          </p:cNvPr>
          <p:cNvSpPr txBox="1"/>
          <p:nvPr/>
        </p:nvSpPr>
        <p:spPr>
          <a:xfrm>
            <a:off x="3403305" y="646331"/>
            <a:ext cx="377058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Dataset</a:t>
            </a:r>
            <a:r>
              <a:rPr lang="en-GB" sz="3200" dirty="0"/>
              <a:t> </a:t>
            </a:r>
            <a:r>
              <a:rPr lang="en-GB" sz="3200" b="1" dirty="0">
                <a:solidFill>
                  <a:srgbClr val="336EA8"/>
                </a:solidFill>
              </a:rPr>
              <a:t>Analysis</a:t>
            </a:r>
            <a:endParaRPr lang="ar-EG" sz="3200" b="1" dirty="0">
              <a:solidFill>
                <a:srgbClr val="336EA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93AA8-DF16-BD98-DD73-7DB23C30F67A}"/>
              </a:ext>
            </a:extLst>
          </p:cNvPr>
          <p:cNvSpPr txBox="1"/>
          <p:nvPr/>
        </p:nvSpPr>
        <p:spPr>
          <a:xfrm>
            <a:off x="393712" y="1905506"/>
            <a:ext cx="6780177" cy="304698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/>
              <a:t> Cost Structure and Margins</a:t>
            </a:r>
          </a:p>
          <a:p>
            <a:endParaRPr lang="en-US" sz="2400" b="1" dirty="0"/>
          </a:p>
          <a:p>
            <a:r>
              <a:rPr lang="en-US" dirty="0"/>
              <a:t>Regular Espresso benefits from a lean cost structure—lower production costs help sustain margins despite limited sales.</a:t>
            </a:r>
          </a:p>
          <a:p>
            <a:endParaRPr lang="en-US" dirty="0"/>
          </a:p>
          <a:p>
            <a:r>
              <a:rPr lang="en-US" dirty="0"/>
              <a:t>Green Tea, on the other hand, suffers from high expenses (approx. $13,100/month), undermining any revenue generated.</a:t>
            </a:r>
          </a:p>
          <a:p>
            <a:endParaRPr lang="en-US" dirty="0"/>
          </a:p>
          <a:p>
            <a:r>
              <a:rPr lang="en-US" dirty="0"/>
              <a:t>Product profitability is directly tied to expense management and pricing strategy.</a:t>
            </a:r>
            <a:endParaRPr lang="ar-E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AC13B-A5F7-81BC-BBBE-88748247D6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1" y="1420237"/>
            <a:ext cx="4963131" cy="4542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485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4D7DE-BA75-6B6A-1686-D6CADEC4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96DE9D-0222-0167-C47E-E8FA202AA2D4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9E9870DE-B4B9-2D40-B22E-85BFEB961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C7F116-E480-3E2B-787A-621045A0D4C1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A483ADB-B581-A60D-D238-E7FE87F4C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0F1B0F57-52EB-149D-E7A4-DC1EFCF8C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C48ADD-7BDC-950B-EADF-1252403D48E4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18917B-CD83-30CA-50D7-8B36816F9500}"/>
              </a:ext>
            </a:extLst>
          </p:cNvPr>
          <p:cNvSpPr txBox="1"/>
          <p:nvPr/>
        </p:nvSpPr>
        <p:spPr>
          <a:xfrm>
            <a:off x="3403305" y="646331"/>
            <a:ext cx="377058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Dataset</a:t>
            </a:r>
            <a:r>
              <a:rPr lang="en-GB" sz="3200" dirty="0"/>
              <a:t> </a:t>
            </a:r>
            <a:r>
              <a:rPr lang="en-GB" sz="3200" b="1" dirty="0">
                <a:solidFill>
                  <a:srgbClr val="336EA8"/>
                </a:solidFill>
              </a:rPr>
              <a:t>Analysis</a:t>
            </a:r>
            <a:endParaRPr lang="ar-EG" sz="3200" b="1" dirty="0">
              <a:solidFill>
                <a:srgbClr val="336EA8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8DA725-58CC-DE3E-DB62-635FF75575FF}"/>
              </a:ext>
            </a:extLst>
          </p:cNvPr>
          <p:cNvSpPr txBox="1"/>
          <p:nvPr/>
        </p:nvSpPr>
        <p:spPr>
          <a:xfrm>
            <a:off x="658095" y="1680041"/>
            <a:ext cx="7771366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1" dirty="0"/>
              <a:t> Cultural Insights &amp; Consumer Behavior</a:t>
            </a:r>
          </a:p>
          <a:p>
            <a:pPr algn="l"/>
            <a:endParaRPr lang="en-US" sz="2000" b="1" dirty="0"/>
          </a:p>
          <a:p>
            <a:pPr algn="l"/>
            <a:r>
              <a:rPr lang="en-US" sz="1800" b="1" dirty="0">
                <a:solidFill>
                  <a:srgbClr val="336EA8"/>
                </a:solidFill>
              </a:rPr>
              <a:t>Espresso</a:t>
            </a:r>
            <a:r>
              <a:rPr lang="en-US" sz="1800" dirty="0"/>
              <a:t> is typically consumed quickly in European cultures, often as a single concentrated shot.</a:t>
            </a:r>
          </a:p>
          <a:p>
            <a:pPr algn="l"/>
            <a:endParaRPr lang="en-US" sz="1800" dirty="0"/>
          </a:p>
          <a:p>
            <a:pPr algn="l"/>
            <a:r>
              <a:rPr lang="en-US" sz="1800" b="1" dirty="0">
                <a:solidFill>
                  <a:srgbClr val="336EA8"/>
                </a:solidFill>
              </a:rPr>
              <a:t>American coffee </a:t>
            </a:r>
            <a:r>
              <a:rPr lang="en-US" sz="1800" dirty="0"/>
              <a:t>culture prioritizes volume and duration—consumers prefer beverages they can sip throughout their commute or working.</a:t>
            </a:r>
          </a:p>
          <a:p>
            <a:pPr algn="l"/>
            <a:endParaRPr lang="en-US" sz="1800" dirty="0"/>
          </a:p>
          <a:p>
            <a:pPr algn="l"/>
            <a:r>
              <a:rPr lang="en-US" sz="1800" b="1" dirty="0">
                <a:solidFill>
                  <a:srgbClr val="336EA8"/>
                </a:solidFill>
              </a:rPr>
              <a:t>Tea</a:t>
            </a:r>
            <a:r>
              <a:rPr lang="en-US" sz="1800" dirty="0"/>
              <a:t> particularly green tea, does not carry the same cultural weight in the US as it does in Asian or Middle Eastern regions. As a result, demand is lower and less consistent.</a:t>
            </a:r>
            <a:endParaRPr lang="ar-EG" sz="1800" dirty="0"/>
          </a:p>
          <a:p>
            <a:endParaRPr lang="ar-EG" dirty="0"/>
          </a:p>
        </p:txBody>
      </p:sp>
      <p:pic>
        <p:nvPicPr>
          <p:cNvPr id="10" name="Picture 9" descr="A person drinking coffee and using a phone&#10;&#10;AI-generated content may be incorrect.">
            <a:extLst>
              <a:ext uri="{FF2B5EF4-FFF2-40B4-BE49-F238E27FC236}">
                <a16:creationId xmlns:a16="http://schemas.microsoft.com/office/drawing/2014/main" id="{4535766A-C0AE-4B3F-BFB4-9B4372DA5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067800" y="2272192"/>
            <a:ext cx="2895600" cy="2947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143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DCC64-0D53-A322-F61C-69FE64C7B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086ECD7-2D48-827A-0139-B3EFD5E44DF9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CE79503D-43BE-EBE5-263B-9A13B282A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32965D-16E7-E4BC-88D8-0A1C2167E652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8FD72E4-B608-557D-8183-9D2B6A3A8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8E8859A3-44DF-900A-0771-E05FFEE01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60558B-5231-EBB2-8627-50BFC6B09C2A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37097-8015-5C05-337D-850901D58332}"/>
              </a:ext>
            </a:extLst>
          </p:cNvPr>
          <p:cNvSpPr txBox="1"/>
          <p:nvPr/>
        </p:nvSpPr>
        <p:spPr>
          <a:xfrm>
            <a:off x="3403305" y="646331"/>
            <a:ext cx="377058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Dataset</a:t>
            </a:r>
            <a:r>
              <a:rPr lang="en-GB" sz="3200" dirty="0"/>
              <a:t> </a:t>
            </a:r>
            <a:r>
              <a:rPr lang="en-GB" sz="3200" b="1" dirty="0">
                <a:solidFill>
                  <a:srgbClr val="336EA8"/>
                </a:solidFill>
              </a:rPr>
              <a:t>Analysis</a:t>
            </a:r>
            <a:endParaRPr lang="ar-EG" sz="3200" b="1" dirty="0">
              <a:solidFill>
                <a:srgbClr val="336EA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536F77-63F2-85CE-D2B0-C797EBBEBFDC}"/>
              </a:ext>
            </a:extLst>
          </p:cNvPr>
          <p:cNvSpPr txBox="1"/>
          <p:nvPr/>
        </p:nvSpPr>
        <p:spPr>
          <a:xfrm>
            <a:off x="1046480" y="1564640"/>
            <a:ext cx="7782560" cy="48320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400" b="1" dirty="0"/>
              <a:t>Strategic Recommendations</a:t>
            </a:r>
          </a:p>
          <a:p>
            <a:pPr algn="l"/>
            <a:endParaRPr lang="en-US" sz="2400" b="1" dirty="0"/>
          </a:p>
          <a:p>
            <a:pPr marL="457200" indent="-457200" algn="l">
              <a:buAutoNum type="alphaUcPeriod"/>
            </a:pPr>
            <a:r>
              <a:rPr lang="en-US" sz="2000" dirty="0"/>
              <a:t> Expand the Coffee Line Develop new variants (e.g., flavored coffees, iced versions,    sustainable packaging).</a:t>
            </a:r>
          </a:p>
          <a:p>
            <a:pPr marL="457200" indent="-457200" algn="l">
              <a:buAutoNum type="alphaUcPeriod"/>
            </a:pPr>
            <a:r>
              <a:rPr lang="en-US" sz="2000" dirty="0"/>
              <a:t>Invest in targeted marketing campaigns focusing on American lifestyle and preferences.</a:t>
            </a:r>
          </a:p>
          <a:p>
            <a:pPr marL="457200" indent="-457200" algn="l">
              <a:buAutoNum type="alphaUcPeriod"/>
            </a:pPr>
            <a:r>
              <a:rPr lang="en-US" sz="2000" dirty="0"/>
              <a:t>Launch seasonal promotions and customer loyalty programs to drive repeat purchases.</a:t>
            </a:r>
          </a:p>
          <a:p>
            <a:pPr marL="457200" indent="-457200" algn="l">
              <a:buAutoNum type="alphaUcPeriod"/>
            </a:pPr>
            <a:r>
              <a:rPr lang="en-US" sz="2000" dirty="0"/>
              <a:t> Revitalize Green Tea</a:t>
            </a:r>
          </a:p>
          <a:p>
            <a:pPr marL="457200" indent="-457200" algn="l">
              <a:buAutoNum type="alphaUcPeriod"/>
            </a:pPr>
            <a:r>
              <a:rPr lang="en-US" sz="2000" dirty="0"/>
              <a:t>Run educational campaigns highlighting the health benefits of green tea (antioxidants, metabolism boost, etc.).</a:t>
            </a:r>
          </a:p>
          <a:p>
            <a:pPr marL="457200" indent="-457200" algn="l">
              <a:buAutoNum type="alphaUcPeriod"/>
            </a:pPr>
            <a:r>
              <a:rPr lang="en-US" sz="2000" dirty="0"/>
              <a:t>Introduce new flavors (e.g., mint, honey, lemon) to appeal to a wider demographic.</a:t>
            </a:r>
          </a:p>
          <a:p>
            <a:pPr marL="457200" indent="-457200" algn="l">
              <a:buAutoNum type="alphaUcPeriod"/>
            </a:pPr>
            <a:r>
              <a:rPr lang="en-US" sz="2000" dirty="0"/>
              <a:t>Redesign packaging for modern appeal and optimize sourcing to reduce cost</a:t>
            </a:r>
            <a:endParaRPr lang="ar-EG" sz="2000" dirty="0"/>
          </a:p>
        </p:txBody>
      </p:sp>
      <p:pic>
        <p:nvPicPr>
          <p:cNvPr id="7" name="Picture 6" descr="A group of people sitting at a table writing on a notebook">
            <a:extLst>
              <a:ext uri="{FF2B5EF4-FFF2-40B4-BE49-F238E27FC236}">
                <a16:creationId xmlns:a16="http://schemas.microsoft.com/office/drawing/2014/main" id="{43FC1A0C-1348-1F8C-0CE9-BA7BBF8C1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727440" y="2517447"/>
            <a:ext cx="3190535" cy="2775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986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EB650-72D8-A1E1-10FB-471E1A7D3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380405-67EC-1374-60C6-E4D7EF7220DF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BBF1ECE4-502F-ACE3-BA6C-D6659AE36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A82522-8D16-FF6C-0AE3-DBC059DF9920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59BB2F12-9BB9-003D-1702-ADD843842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D2235097-E273-CA42-881C-85C50AFE4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377F87-20FF-BFBA-3135-6322412EAD76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8988D-9650-1A71-A040-9DFF491CD52C}"/>
              </a:ext>
            </a:extLst>
          </p:cNvPr>
          <p:cNvSpPr txBox="1"/>
          <p:nvPr/>
        </p:nvSpPr>
        <p:spPr>
          <a:xfrm>
            <a:off x="4451423" y="646331"/>
            <a:ext cx="2783519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Dashboard </a:t>
            </a:r>
            <a:endParaRPr lang="ar-EG" sz="3200" b="1" dirty="0">
              <a:solidFill>
                <a:srgbClr val="336EA8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8719B8-73EA-2EA9-4ED9-6EC69F80B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71" y="1231106"/>
            <a:ext cx="10161958" cy="50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2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AEA21-7FF9-C060-A46B-D77850CEE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A20F96-0379-2531-27A0-3B1652E15D03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40935727-3CC3-EE6A-C87A-F3B2B9B6C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2C31B09-7252-5237-AEF3-A2FDEF3C731D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E0ECD483-DBF8-16A8-BE2E-A564C05D1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FB752353-0177-B339-D6F5-5B559CB24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2E82E7-9E5E-960A-FE50-6F8C6B9847B7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B7FE7-8976-3E4C-0A56-0A94FB0D33BA}"/>
              </a:ext>
            </a:extLst>
          </p:cNvPr>
          <p:cNvSpPr txBox="1"/>
          <p:nvPr/>
        </p:nvSpPr>
        <p:spPr>
          <a:xfrm>
            <a:off x="4451423" y="646331"/>
            <a:ext cx="2783519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Dashboard </a:t>
            </a:r>
            <a:endParaRPr lang="ar-EG" sz="3200" b="1" dirty="0">
              <a:solidFill>
                <a:srgbClr val="336EA8"/>
              </a:solidFill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5F27E0F4-124B-655D-72DD-BC2349B23D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322" y="1202831"/>
            <a:ext cx="9633474" cy="5197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630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7E83F-7A90-FD94-78E7-770E06A93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0B279E-8E5E-E035-D8D6-21C246DD05B8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968659ED-9AB0-0028-B239-1DF7B6B19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1BC64B-4A71-1B36-1FAD-B082AD859960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643D9A1F-45A0-03F2-2DDB-3D5CEDD8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DA7777B9-2CA7-AE39-32E1-1540A254F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043BCB-B549-F9B6-60C6-2542AE088744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A3E75-BE9A-24D0-B232-B3E20FDC6158}"/>
              </a:ext>
            </a:extLst>
          </p:cNvPr>
          <p:cNvSpPr txBox="1"/>
          <p:nvPr/>
        </p:nvSpPr>
        <p:spPr>
          <a:xfrm>
            <a:off x="4451423" y="646331"/>
            <a:ext cx="2783519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Dashboard </a:t>
            </a:r>
            <a:endParaRPr lang="ar-EG" sz="3200" b="1" dirty="0">
              <a:solidFill>
                <a:srgbClr val="336EA8"/>
              </a:solidFill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91527E-E774-A4DA-97C2-11BF80955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919" y="1163863"/>
            <a:ext cx="9275783" cy="5236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4647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24B0E-8967-5DC0-A338-E6A579190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ECB6CD-82C0-972F-086D-9679219CEF8B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59950243-BB54-F367-5B6D-9C49A10A8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A98116D-5713-2D11-408F-31FC96D334EC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3601055D-9A67-95C5-F726-E5ABEDFB7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7F23CAF5-72B0-BBAC-1076-45D5D94C1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91F62F-2E90-F724-9DA5-2EF5860A9145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A2D580-3B04-0CF3-DD19-EE496902C5CF}"/>
              </a:ext>
            </a:extLst>
          </p:cNvPr>
          <p:cNvSpPr txBox="1"/>
          <p:nvPr/>
        </p:nvSpPr>
        <p:spPr>
          <a:xfrm>
            <a:off x="3920247" y="2836012"/>
            <a:ext cx="489301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5400" b="1" dirty="0">
                <a:solidFill>
                  <a:srgbClr val="336EA8"/>
                </a:solidFill>
                <a:latin typeface="Rockwell Extra Bold" panose="02060903040505020403" pitchFamily="18" charset="0"/>
              </a:rPr>
              <a:t>Thank you  </a:t>
            </a:r>
            <a:endParaRPr lang="ar-EG" sz="5400" b="1" dirty="0">
              <a:solidFill>
                <a:srgbClr val="336EA8"/>
              </a:solidFill>
              <a:latin typeface="Rockwell Extra Bold" panose="020609030405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437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350BE9-49F5-CCE4-E1B1-406829AF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1DAA40-D845-70A4-5778-4EE3C2134245}"/>
              </a:ext>
            </a:extLst>
          </p:cNvPr>
          <p:cNvSpPr/>
          <p:nvPr/>
        </p:nvSpPr>
        <p:spPr>
          <a:xfrm>
            <a:off x="0" y="0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82052797-4528-A336-D441-960064CFE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4C6B24-7C27-E28C-221B-052CCD18F1AB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B3CC7559-42B9-B247-7008-4864CD65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33C49882-8025-7EF6-3003-21BF9F21F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32C822-50D2-A1A1-CEAE-44643BF7BD8D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DE0D9-572C-A88B-3863-C4576D356E57}"/>
              </a:ext>
            </a:extLst>
          </p:cNvPr>
          <p:cNvSpPr/>
          <p:nvPr/>
        </p:nvSpPr>
        <p:spPr>
          <a:xfrm>
            <a:off x="0" y="1524000"/>
            <a:ext cx="754500" cy="4226558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E6345-C199-60BB-9467-CEC985BE4B4B}"/>
              </a:ext>
            </a:extLst>
          </p:cNvPr>
          <p:cNvSpPr txBox="1"/>
          <p:nvPr/>
        </p:nvSpPr>
        <p:spPr>
          <a:xfrm rot="16200000">
            <a:off x="-202367" y="3283336"/>
            <a:ext cx="274626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b="1" dirty="0">
                <a:solidFill>
                  <a:srgbClr val="336EA8"/>
                </a:solidFill>
              </a:rPr>
              <a:t>OUR TEAM </a:t>
            </a:r>
            <a:endParaRPr lang="ar-EG" sz="4000" b="1" dirty="0">
              <a:solidFill>
                <a:srgbClr val="336EA8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70421-2C94-DBCE-9536-C48F9EE4B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666" y="1899921"/>
            <a:ext cx="2293619" cy="30581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2BCB12-2DA0-995C-563E-36BAD8C12663}"/>
              </a:ext>
            </a:extLst>
          </p:cNvPr>
          <p:cNvSpPr txBox="1"/>
          <p:nvPr/>
        </p:nvSpPr>
        <p:spPr>
          <a:xfrm>
            <a:off x="2456108" y="5047194"/>
            <a:ext cx="192873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i="1" dirty="0"/>
              <a:t>Mohamed Salah </a:t>
            </a:r>
            <a:endParaRPr lang="ar-EG" b="1" i="1" dirty="0"/>
          </a:p>
        </p:txBody>
      </p:sp>
      <p:pic>
        <p:nvPicPr>
          <p:cNvPr id="12" name="Picture 11" descr="A person with a flower in her hair&#10;&#10;AI-generated content may be incorrect.">
            <a:extLst>
              <a:ext uri="{FF2B5EF4-FFF2-40B4-BE49-F238E27FC236}">
                <a16:creationId xmlns:a16="http://schemas.microsoft.com/office/drawing/2014/main" id="{941D4DC0-B641-06D3-59EA-55AD69DC3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467" y="477521"/>
            <a:ext cx="1746406" cy="27982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66EDC4-735E-2373-1075-F33D0BF79267}"/>
              </a:ext>
            </a:extLst>
          </p:cNvPr>
          <p:cNvSpPr txBox="1"/>
          <p:nvPr/>
        </p:nvSpPr>
        <p:spPr>
          <a:xfrm>
            <a:off x="5033475" y="3316487"/>
            <a:ext cx="132638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i="1" dirty="0"/>
              <a:t>Hager Alaa</a:t>
            </a:r>
            <a:endParaRPr lang="ar-EG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E191B0-7D9F-5BD3-1CF0-9E1411F924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54" y="560687"/>
            <a:ext cx="2073814" cy="26920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E875DD-D506-C0D5-B478-900F62B5B6CD}"/>
              </a:ext>
            </a:extLst>
          </p:cNvPr>
          <p:cNvSpPr txBox="1"/>
          <p:nvPr/>
        </p:nvSpPr>
        <p:spPr>
          <a:xfrm>
            <a:off x="7179158" y="3275757"/>
            <a:ext cx="141660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i="1" dirty="0"/>
              <a:t>Donia Tarek</a:t>
            </a:r>
            <a:endParaRPr lang="ar-EG" b="1" i="1" dirty="0"/>
          </a:p>
        </p:txBody>
      </p:sp>
      <p:pic>
        <p:nvPicPr>
          <p:cNvPr id="14" name="Graphic 13" descr="Male profile with solid fill">
            <a:extLst>
              <a:ext uri="{FF2B5EF4-FFF2-40B4-BE49-F238E27FC236}">
                <a16:creationId xmlns:a16="http://schemas.microsoft.com/office/drawing/2014/main" id="{B28D96AE-B063-668C-AF67-E9C8666FF8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4603" y="4055151"/>
            <a:ext cx="1910522" cy="1910522"/>
          </a:xfrm>
          <a:prstGeom prst="rect">
            <a:avLst/>
          </a:prstGeom>
        </p:spPr>
      </p:pic>
      <p:pic>
        <p:nvPicPr>
          <p:cNvPr id="16" name="Graphic 15" descr="Office worker female with solid fill">
            <a:extLst>
              <a:ext uri="{FF2B5EF4-FFF2-40B4-BE49-F238E27FC236}">
                <a16:creationId xmlns:a16="http://schemas.microsoft.com/office/drawing/2014/main" id="{94E91502-5F63-0600-DF7E-22505343F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924368" y="994301"/>
            <a:ext cx="2073814" cy="2073814"/>
          </a:xfrm>
          <a:prstGeom prst="rect">
            <a:avLst/>
          </a:prstGeom>
        </p:spPr>
      </p:pic>
      <p:pic>
        <p:nvPicPr>
          <p:cNvPr id="17" name="Graphic 16" descr="Office worker female with solid fill">
            <a:extLst>
              <a:ext uri="{FF2B5EF4-FFF2-40B4-BE49-F238E27FC236}">
                <a16:creationId xmlns:a16="http://schemas.microsoft.com/office/drawing/2014/main" id="{DFE8DDF6-179E-DFEC-D842-17BA22AF56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41786" y="3732483"/>
            <a:ext cx="2073814" cy="207381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652199B-EB43-C741-FCAF-28691907BCDB}"/>
              </a:ext>
            </a:extLst>
          </p:cNvPr>
          <p:cNvSpPr txBox="1"/>
          <p:nvPr/>
        </p:nvSpPr>
        <p:spPr>
          <a:xfrm>
            <a:off x="8924368" y="5781007"/>
            <a:ext cx="140833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i="1" dirty="0"/>
              <a:t>Linda Ezzat </a:t>
            </a:r>
            <a:endParaRPr lang="ar-EG" b="1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9BFF09-428C-0493-AEA2-AF8217377880}"/>
              </a:ext>
            </a:extLst>
          </p:cNvPr>
          <p:cNvSpPr txBox="1"/>
          <p:nvPr/>
        </p:nvSpPr>
        <p:spPr>
          <a:xfrm>
            <a:off x="5498557" y="5813273"/>
            <a:ext cx="202741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i="1" dirty="0"/>
              <a:t>Hamza </a:t>
            </a:r>
            <a:r>
              <a:rPr lang="en-US" b="1" i="1" dirty="0" err="1"/>
              <a:t>elmazahy</a:t>
            </a:r>
            <a:r>
              <a:rPr lang="en-US" b="1" i="1" dirty="0"/>
              <a:t> </a:t>
            </a:r>
            <a:endParaRPr lang="ar-EG" b="1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9C6117-AC5F-B542-6A0D-AB2DDC394EFB}"/>
              </a:ext>
            </a:extLst>
          </p:cNvPr>
          <p:cNvSpPr txBox="1"/>
          <p:nvPr/>
        </p:nvSpPr>
        <p:spPr>
          <a:xfrm>
            <a:off x="9298080" y="3316487"/>
            <a:ext cx="157286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i="1" dirty="0"/>
              <a:t>Mariam Nasr </a:t>
            </a:r>
            <a:endParaRPr lang="ar-EG" b="1" i="1" dirty="0"/>
          </a:p>
        </p:txBody>
      </p:sp>
    </p:spTree>
    <p:extLst>
      <p:ext uri="{BB962C8B-B14F-4D97-AF65-F5344CB8AC3E}">
        <p14:creationId xmlns:p14="http://schemas.microsoft.com/office/powerpoint/2010/main" val="2540187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2041C-B936-DAF1-A222-35D18092C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8C81C24-566E-787B-43FD-09885ED06428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04F1BD76-E560-AEA5-94AA-46C32BFD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9D85C1-14BD-81C5-C618-A4A12D99C494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017C1B4A-04E5-4AAC-4431-851BD0022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eyouth-logo">
            <a:extLst>
              <a:ext uri="{FF2B5EF4-FFF2-40B4-BE49-F238E27FC236}">
                <a16:creationId xmlns:a16="http://schemas.microsoft.com/office/drawing/2014/main" id="{EC52F5BF-141E-E809-FD3C-6589EDBAFE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955260" cy="195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ar-EG"/>
          </a:p>
        </p:txBody>
      </p:sp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F10449DF-7463-0C6D-0762-FF783FED2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9E83E5-9A16-5FFF-C665-98BF8CB5A96F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28FB2-5794-BCFF-DAD4-5CABF1ED26A2}"/>
              </a:ext>
            </a:extLst>
          </p:cNvPr>
          <p:cNvSpPr txBox="1"/>
          <p:nvPr/>
        </p:nvSpPr>
        <p:spPr>
          <a:xfrm>
            <a:off x="649945" y="1528672"/>
            <a:ext cx="3051028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 Introduction</a:t>
            </a:r>
            <a:endParaRPr lang="ar-EG" sz="3200" b="1" dirty="0">
              <a:solidFill>
                <a:srgbClr val="336EA8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ECAD38-9844-2F66-1F7E-353E09490529}"/>
              </a:ext>
            </a:extLst>
          </p:cNvPr>
          <p:cNvSpPr txBox="1"/>
          <p:nvPr/>
        </p:nvSpPr>
        <p:spPr>
          <a:xfrm>
            <a:off x="793515" y="2481961"/>
            <a:ext cx="7405605" cy="163121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GB" sz="2000" b="1" dirty="0">
                <a:solidFill>
                  <a:srgbClr val="336EA8"/>
                </a:solidFill>
              </a:rPr>
              <a:t> </a:t>
            </a:r>
            <a:r>
              <a:rPr lang="en-US" sz="2000" dirty="0"/>
              <a:t>This project aims to analyze sales data to gain meaningful insights and support data-driven decisions.</a:t>
            </a: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000" dirty="0"/>
              <a:t>The dataset includes sales, profit, product, and market details for two years.</a:t>
            </a:r>
            <a:endParaRPr lang="ar-EG" sz="2000" b="1" dirty="0">
              <a:solidFill>
                <a:srgbClr val="336EA8"/>
              </a:solidFill>
            </a:endParaRPr>
          </a:p>
        </p:txBody>
      </p:sp>
      <p:pic>
        <p:nvPicPr>
          <p:cNvPr id="27" name="Graphic 26" descr="Presentation with pie chart outline">
            <a:extLst>
              <a:ext uri="{FF2B5EF4-FFF2-40B4-BE49-F238E27FC236}">
                <a16:creationId xmlns:a16="http://schemas.microsoft.com/office/drawing/2014/main" id="{EFBB13D6-4DD9-0BBA-47AF-AE4012547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1029" y="1505665"/>
            <a:ext cx="3583808" cy="358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11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25FEB-FDB2-8067-7BC9-52002C7F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F9E9C-496E-6835-F842-32DB731C7ED0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CF7FF828-806A-990F-0726-D2270C748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AC6201-4F77-C251-0CA4-36DD8BA6DF79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D747DDFF-B1E4-E481-75E1-A6E587FEB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083FBB09-B980-F73B-4AB9-19DF1F4F9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0F6143F-50FB-120B-9840-7C96CAD7750E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84A3E-147E-3631-D962-E30FBCB3E6E3}"/>
              </a:ext>
            </a:extLst>
          </p:cNvPr>
          <p:cNvSpPr txBox="1"/>
          <p:nvPr/>
        </p:nvSpPr>
        <p:spPr>
          <a:xfrm>
            <a:off x="649945" y="1528672"/>
            <a:ext cx="393665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Dataset</a:t>
            </a:r>
            <a:r>
              <a:rPr lang="en-GB" sz="3200" dirty="0"/>
              <a:t> </a:t>
            </a:r>
            <a:r>
              <a:rPr lang="en-GB" sz="3200" b="1" dirty="0">
                <a:solidFill>
                  <a:srgbClr val="336EA8"/>
                </a:solidFill>
              </a:rPr>
              <a:t>Overview</a:t>
            </a:r>
            <a:endParaRPr lang="ar-EG" sz="3200" b="1" dirty="0">
              <a:solidFill>
                <a:srgbClr val="336EA8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4E749E-C2EC-09FA-AD0C-82D7B0786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65" y="2328817"/>
            <a:ext cx="871681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dataset includes café sales records from various U.S. locations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  between 2010 and 2011.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It contains 4,248 rows and 20 columns covering financial, product, regional,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  and time-based information.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Key fields: Actual/Budgeted Sales &amp; Profit, Product Type, Product Name, State,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   Market Size, and Date.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/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 data enables multi-dimensional analysis of sales trends, profitability,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       and regional performance.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ar-EG" altLang="ar-E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424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B6AE5-B775-0DD6-ACA5-BCA10090D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55EE39-7A99-311B-D74F-7DEC131B1142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9DD1EFEA-844C-9DD1-02B2-356043BB2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CF2980-140C-575B-917D-E5D0FD82DA5F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35054284-EB45-6E92-92F2-873971423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EDF22576-EF7F-A9A9-21A4-7BBBDE78A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E0CEFF-763B-DCCC-F5BE-36179BF5AD6E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5</a:t>
            </a:r>
          </a:p>
        </p:txBody>
      </p:sp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A4FEAB0E-5D65-0212-D196-F84E2DA31662}"/>
              </a:ext>
            </a:extLst>
          </p:cNvPr>
          <p:cNvSpPr txBox="1"/>
          <p:nvPr/>
        </p:nvSpPr>
        <p:spPr>
          <a:xfrm>
            <a:off x="3403305" y="646331"/>
            <a:ext cx="4087337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Dataset</a:t>
            </a:r>
            <a:r>
              <a:rPr lang="en-GB" sz="3200" dirty="0"/>
              <a:t> </a:t>
            </a:r>
            <a:r>
              <a:rPr lang="en-GB" sz="3200" b="1" dirty="0">
                <a:solidFill>
                  <a:srgbClr val="336EA8"/>
                </a:solidFill>
              </a:rPr>
              <a:t>Overview </a:t>
            </a:r>
            <a:endParaRPr lang="ar-EG" sz="3200" dirty="0">
              <a:solidFill>
                <a:srgbClr val="336EA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08026D-F31E-627A-9822-9D8208BD9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920" y="1420236"/>
            <a:ext cx="10363200" cy="4849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aphic 2" descr="Link with solid fill">
            <a:hlinkClick r:id="rId5"/>
            <a:extLst>
              <a:ext uri="{FF2B5EF4-FFF2-40B4-BE49-F238E27FC236}">
                <a16:creationId xmlns:a16="http://schemas.microsoft.com/office/drawing/2014/main" id="{2C93850B-18FB-1B4F-2754-9FFE8B51EE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967" y="731757"/>
            <a:ext cx="499349" cy="49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9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32AB2-6968-65EC-1467-66BA5506D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7D1106-4B79-471D-8892-511624DECE2F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D5D865A3-4662-3B65-6403-5CE444FCB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6C8B28-5DF0-8A45-81C6-5E856C41724A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557F82-863C-66CD-BAE8-13FB0613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4DD1EF06-43B9-7851-9773-8E843A407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B5E2109-29C4-C4F4-F831-733C5692ED81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D7E26-22AD-AD95-693D-7DBA71C36CB1}"/>
              </a:ext>
            </a:extLst>
          </p:cNvPr>
          <p:cNvSpPr txBox="1"/>
          <p:nvPr/>
        </p:nvSpPr>
        <p:spPr>
          <a:xfrm>
            <a:off x="3403305" y="646331"/>
            <a:ext cx="4140877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Dataset</a:t>
            </a:r>
            <a:r>
              <a:rPr lang="en-GB" sz="3200" dirty="0"/>
              <a:t> </a:t>
            </a:r>
            <a:r>
              <a:rPr lang="en-GB" sz="3200" b="1" dirty="0">
                <a:solidFill>
                  <a:srgbClr val="336EA8"/>
                </a:solidFill>
              </a:rPr>
              <a:t>Dictionary</a:t>
            </a:r>
            <a:endParaRPr lang="ar-EG" sz="3200" b="1" dirty="0">
              <a:solidFill>
                <a:srgbClr val="336EA8"/>
              </a:solidFill>
            </a:endParaRP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51D6BA2D-4042-022C-C09E-F5FF1E4DAC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8431935"/>
              </p:ext>
            </p:extLst>
          </p:nvPr>
        </p:nvGraphicFramePr>
        <p:xfrm>
          <a:off x="1616075" y="1420813"/>
          <a:ext cx="8502650" cy="4903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5684550" imgH="4168078" progId="Excel.Sheet.12">
                  <p:embed/>
                </p:oleObj>
              </mc:Choice>
              <mc:Fallback>
                <p:oleObj name="Worksheet" r:id="rId5" imgW="5684550" imgH="4168078" progId="Excel.Sheet.12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51D6BA2D-4042-022C-C09E-F5FF1E4DAC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6075" y="1420813"/>
                        <a:ext cx="8502650" cy="490378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87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08F02-668C-5D90-58E5-EDD572484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C53437-7AD2-D9B3-2630-459559BAC2F8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39D9CF52-ADF9-6676-4CE5-C1744F109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2E728F4-6824-49C3-3105-E50B57920C11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7BE2B7-6C24-447D-85F3-8CC2A6412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1B462285-4C66-5496-D6A9-3005A6074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45E1BC-6C3C-A0FD-9447-4D59378C1668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03753-BD05-88AC-6C79-F234548D4C46}"/>
              </a:ext>
            </a:extLst>
          </p:cNvPr>
          <p:cNvSpPr txBox="1"/>
          <p:nvPr/>
        </p:nvSpPr>
        <p:spPr>
          <a:xfrm>
            <a:off x="3403305" y="646331"/>
            <a:ext cx="346479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Data Structure </a:t>
            </a:r>
            <a:endParaRPr lang="ar-EG" sz="3200" b="1" dirty="0">
              <a:solidFill>
                <a:srgbClr val="336EA8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D3A6D-9709-A00B-FE8B-1C71ECFE6F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68" y="1609725"/>
            <a:ext cx="5562600" cy="3638550"/>
          </a:xfrm>
          <a:prstGeom prst="rect">
            <a:avLst/>
          </a:prstGeom>
        </p:spPr>
      </p:pic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3949909-9935-2CA6-2604-CD17C92048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65" y="1420236"/>
            <a:ext cx="3936655" cy="52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04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F01D2-72A1-D633-1644-128B9C2E1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099400-CC49-B564-3B40-B4911510147B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CF060FCC-62A1-1A10-5115-DC9CF583D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D8E7C0-6513-8B93-576D-4BD13CEACA17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1864A0-27F5-0ED7-49FD-FAF3123A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31B05C86-1D3E-3D2C-FF4F-56906315D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C8CFB7-40DC-EE95-66BE-CB0EB3E5EA5B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07587-66AB-2464-90A3-12239A27623F}"/>
              </a:ext>
            </a:extLst>
          </p:cNvPr>
          <p:cNvSpPr txBox="1"/>
          <p:nvPr/>
        </p:nvSpPr>
        <p:spPr>
          <a:xfrm>
            <a:off x="4489574" y="709003"/>
            <a:ext cx="2707216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Milestones</a:t>
            </a:r>
            <a:endParaRPr lang="ar-EG" sz="3200" b="1" dirty="0">
              <a:solidFill>
                <a:srgbClr val="336EA8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08BD17B-7493-8982-B009-8A060E8E68D1}"/>
              </a:ext>
            </a:extLst>
          </p:cNvPr>
          <p:cNvSpPr/>
          <p:nvPr/>
        </p:nvSpPr>
        <p:spPr>
          <a:xfrm>
            <a:off x="629920" y="2997200"/>
            <a:ext cx="2133600" cy="944875"/>
          </a:xfrm>
          <a:prstGeom prst="round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Data Extraction </a:t>
            </a:r>
            <a:endParaRPr lang="ar-EG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FEE975-144F-55CC-1D04-AC7495D79F03}"/>
              </a:ext>
            </a:extLst>
          </p:cNvPr>
          <p:cNvSpPr/>
          <p:nvPr/>
        </p:nvSpPr>
        <p:spPr>
          <a:xfrm>
            <a:off x="6552119" y="2992123"/>
            <a:ext cx="2133600" cy="944875"/>
          </a:xfrm>
          <a:prstGeom prst="round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Manipulation &amp; Cleaning </a:t>
            </a:r>
            <a:endParaRPr lang="ar-EG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1DF523-8F86-7F70-EB85-AD328ACD5C39}"/>
              </a:ext>
            </a:extLst>
          </p:cNvPr>
          <p:cNvSpPr/>
          <p:nvPr/>
        </p:nvSpPr>
        <p:spPr>
          <a:xfrm>
            <a:off x="3506281" y="2992123"/>
            <a:ext cx="2133600" cy="944875"/>
          </a:xfrm>
          <a:prstGeom prst="round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Exploring Data </a:t>
            </a:r>
            <a:endParaRPr lang="ar-EG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D8F550-3566-58A9-3392-4D65D1032651}"/>
              </a:ext>
            </a:extLst>
          </p:cNvPr>
          <p:cNvSpPr/>
          <p:nvPr/>
        </p:nvSpPr>
        <p:spPr>
          <a:xfrm>
            <a:off x="9428480" y="2992123"/>
            <a:ext cx="2133600" cy="944875"/>
          </a:xfrm>
          <a:prstGeom prst="round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Visualization </a:t>
            </a:r>
            <a:endParaRPr lang="ar-EG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A2028B-495E-4580-7543-5A16F10039AF}"/>
              </a:ext>
            </a:extLst>
          </p:cNvPr>
          <p:cNvSpPr/>
          <p:nvPr/>
        </p:nvSpPr>
        <p:spPr>
          <a:xfrm>
            <a:off x="1066800" y="4324697"/>
            <a:ext cx="1259840" cy="1225897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B51761-BE2C-693E-67DC-8B7BC00CAFE2}"/>
              </a:ext>
            </a:extLst>
          </p:cNvPr>
          <p:cNvSpPr/>
          <p:nvPr/>
        </p:nvSpPr>
        <p:spPr>
          <a:xfrm>
            <a:off x="6988999" y="4324697"/>
            <a:ext cx="1259840" cy="1225897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0D08403-BCFF-A9FF-BCE3-763E31637D91}"/>
              </a:ext>
            </a:extLst>
          </p:cNvPr>
          <p:cNvSpPr/>
          <p:nvPr/>
        </p:nvSpPr>
        <p:spPr>
          <a:xfrm>
            <a:off x="3859654" y="4324697"/>
            <a:ext cx="1259840" cy="1225897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8613F7-873A-7AD7-B401-0A75B5BC17A0}"/>
              </a:ext>
            </a:extLst>
          </p:cNvPr>
          <p:cNvSpPr/>
          <p:nvPr/>
        </p:nvSpPr>
        <p:spPr>
          <a:xfrm>
            <a:off x="9865360" y="4324697"/>
            <a:ext cx="1259840" cy="1225897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6" name="Picture 15" descr="A green square with a white x on it&#10;&#10;AI-generated content may be incorrect.">
            <a:extLst>
              <a:ext uri="{FF2B5EF4-FFF2-40B4-BE49-F238E27FC236}">
                <a16:creationId xmlns:a16="http://schemas.microsoft.com/office/drawing/2014/main" id="{31C87FFD-3C8F-7284-A9A3-8D578F0C2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943161" y="4516438"/>
            <a:ext cx="905010" cy="842414"/>
          </a:xfrm>
          <a:prstGeom prst="rect">
            <a:avLst/>
          </a:prstGeom>
        </p:spPr>
      </p:pic>
      <p:pic>
        <p:nvPicPr>
          <p:cNvPr id="19" name="Picture 18" descr="A logo of a database&#10;&#10;AI-generated content may be incorrect.">
            <a:extLst>
              <a:ext uri="{FF2B5EF4-FFF2-40B4-BE49-F238E27FC236}">
                <a16:creationId xmlns:a16="http://schemas.microsoft.com/office/drawing/2014/main" id="{EC58B6C7-07CC-0ADC-FFD1-872E583DE7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217930" y="4458855"/>
            <a:ext cx="957580" cy="957580"/>
          </a:xfrm>
          <a:prstGeom prst="rect">
            <a:avLst/>
          </a:prstGeom>
        </p:spPr>
      </p:pic>
      <p:pic>
        <p:nvPicPr>
          <p:cNvPr id="22" name="Picture 21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A09FE4DE-BE5B-A6D9-577C-B1AE5EF90B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093039" y="4414394"/>
            <a:ext cx="1051760" cy="1046501"/>
          </a:xfrm>
          <a:prstGeom prst="rect">
            <a:avLst/>
          </a:prstGeom>
        </p:spPr>
      </p:pic>
      <p:pic>
        <p:nvPicPr>
          <p:cNvPr id="25" name="Picture 24" descr="A logo with colorful crosses&#10;&#10;AI-generated content may be incorrect.">
            <a:extLst>
              <a:ext uri="{FF2B5EF4-FFF2-40B4-BE49-F238E27FC236}">
                <a16:creationId xmlns:a16="http://schemas.microsoft.com/office/drawing/2014/main" id="{BE5D21B5-24CA-49F2-1A02-21F6D9EB29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091421" y="4510494"/>
            <a:ext cx="848358" cy="84835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6DB6D8-6CFC-D9B7-AAE2-A8CE8D89A9DD}"/>
              </a:ext>
            </a:extLst>
          </p:cNvPr>
          <p:cNvCxnSpPr>
            <a:cxnSpLocks/>
          </p:cNvCxnSpPr>
          <p:nvPr/>
        </p:nvCxnSpPr>
        <p:spPr>
          <a:xfrm>
            <a:off x="2905760" y="3429000"/>
            <a:ext cx="47752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8C7598-36CF-4BB7-3C8B-8301BA84D3E3}"/>
              </a:ext>
            </a:extLst>
          </p:cNvPr>
          <p:cNvCxnSpPr>
            <a:cxnSpLocks/>
          </p:cNvCxnSpPr>
          <p:nvPr/>
        </p:nvCxnSpPr>
        <p:spPr>
          <a:xfrm>
            <a:off x="8818880" y="3423920"/>
            <a:ext cx="47752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2F0B0F-31CC-4173-68B1-F63738002DCF}"/>
              </a:ext>
            </a:extLst>
          </p:cNvPr>
          <p:cNvCxnSpPr>
            <a:cxnSpLocks/>
          </p:cNvCxnSpPr>
          <p:nvPr/>
        </p:nvCxnSpPr>
        <p:spPr>
          <a:xfrm>
            <a:off x="5857240" y="3464560"/>
            <a:ext cx="47752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38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6C460-F357-EDAF-8FAB-370F112A6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9F2F03-2004-01D5-0EEB-C7622521F945}"/>
              </a:ext>
            </a:extLst>
          </p:cNvPr>
          <p:cNvSpPr/>
          <p:nvPr/>
        </p:nvSpPr>
        <p:spPr>
          <a:xfrm>
            <a:off x="0" y="-24318"/>
            <a:ext cx="12192000" cy="350196"/>
          </a:xfrm>
          <a:prstGeom prst="rect">
            <a:avLst/>
          </a:prstGeom>
          <a:solidFill>
            <a:srgbClr val="04795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مبادرة رواد مصر الرقمية">
            <a:extLst>
              <a:ext uri="{FF2B5EF4-FFF2-40B4-BE49-F238E27FC236}">
                <a16:creationId xmlns:a16="http://schemas.microsoft.com/office/drawing/2014/main" id="{CA4E242A-EE65-BCB2-53F4-078A403DB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65" y="583661"/>
            <a:ext cx="754500" cy="71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B08D45-11F0-10F8-7E9B-92146FFB9233}"/>
              </a:ext>
            </a:extLst>
          </p:cNvPr>
          <p:cNvCxnSpPr/>
          <p:nvPr/>
        </p:nvCxnSpPr>
        <p:spPr>
          <a:xfrm>
            <a:off x="0" y="457200"/>
            <a:ext cx="121920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25608EDF-E61E-9323-C971-DA81359B0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583660"/>
            <a:ext cx="1260135" cy="7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‪Home-EYouth‬‏">
            <a:extLst>
              <a:ext uri="{FF2B5EF4-FFF2-40B4-BE49-F238E27FC236}">
                <a16:creationId xmlns:a16="http://schemas.microsoft.com/office/drawing/2014/main" id="{C5433EDA-7FFA-8F3C-6B82-3776A47D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368" y="6400800"/>
            <a:ext cx="929751" cy="37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CDEFDE-28E0-D7E1-D1F2-1DED576531A8}"/>
              </a:ext>
            </a:extLst>
          </p:cNvPr>
          <p:cNvSpPr/>
          <p:nvPr/>
        </p:nvSpPr>
        <p:spPr>
          <a:xfrm>
            <a:off x="11145667" y="6400800"/>
            <a:ext cx="449703" cy="376642"/>
          </a:xfrm>
          <a:prstGeom prst="rect">
            <a:avLst/>
          </a:prstGeom>
          <a:solidFill>
            <a:srgbClr val="336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ar-EG" sz="1400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D6F83-1008-2400-32F1-358F32FF79CA}"/>
              </a:ext>
            </a:extLst>
          </p:cNvPr>
          <p:cNvSpPr txBox="1"/>
          <p:nvPr/>
        </p:nvSpPr>
        <p:spPr>
          <a:xfrm>
            <a:off x="3403305" y="646331"/>
            <a:ext cx="3770584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3200" b="1" dirty="0">
                <a:solidFill>
                  <a:srgbClr val="336EA8"/>
                </a:solidFill>
              </a:rPr>
              <a:t>Dataset</a:t>
            </a:r>
            <a:r>
              <a:rPr lang="en-GB" sz="3200" dirty="0"/>
              <a:t> </a:t>
            </a:r>
            <a:r>
              <a:rPr lang="en-GB" sz="3200" b="1" dirty="0">
                <a:solidFill>
                  <a:srgbClr val="336EA8"/>
                </a:solidFill>
              </a:rPr>
              <a:t>Analysis</a:t>
            </a:r>
            <a:endParaRPr lang="ar-EG" sz="3200" b="1" dirty="0">
              <a:solidFill>
                <a:srgbClr val="336EA8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DF4AC-920B-E0A3-B716-EC9BE6D011FC}"/>
              </a:ext>
            </a:extLst>
          </p:cNvPr>
          <p:cNvSpPr txBox="1"/>
          <p:nvPr/>
        </p:nvSpPr>
        <p:spPr>
          <a:xfrm>
            <a:off x="182881" y="1835739"/>
            <a:ext cx="9936480" cy="37548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 Product Sales &amp; Profit Overview </a:t>
            </a:r>
            <a:br>
              <a:rPr lang="en-US" sz="2000" b="1" dirty="0"/>
            </a:br>
            <a:r>
              <a:rPr lang="en-US" sz="1800" b="1" dirty="0"/>
              <a:t>Top Performer</a:t>
            </a:r>
            <a:r>
              <a:rPr lang="en-US" sz="2000" b="1" dirty="0"/>
              <a:t>: </a:t>
            </a:r>
            <a:r>
              <a:rPr lang="en-US" sz="1800" b="1" dirty="0">
                <a:solidFill>
                  <a:srgbClr val="336EA8"/>
                </a:solidFill>
              </a:rPr>
              <a:t>Colombian Coffee </a:t>
            </a:r>
            <a:br>
              <a:rPr lang="en-US" sz="1800" dirty="0"/>
            </a:br>
            <a:r>
              <a:rPr lang="en-US" sz="1800" b="1" dirty="0"/>
              <a:t>Sales Volume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336EA8"/>
                </a:solidFill>
              </a:rPr>
              <a:t>128K$</a:t>
            </a:r>
            <a:br>
              <a:rPr lang="en-US" sz="1800" dirty="0"/>
            </a:br>
            <a:r>
              <a:rPr lang="en-US" sz="1800" b="1" dirty="0"/>
              <a:t>Monthly Profit: </a:t>
            </a:r>
            <a:r>
              <a:rPr lang="en-US" sz="1800" b="1" dirty="0">
                <a:solidFill>
                  <a:srgbClr val="336EA8"/>
                </a:solidFill>
              </a:rPr>
              <a:t>55K$</a:t>
            </a:r>
            <a:br>
              <a:rPr lang="en-US" sz="1800" dirty="0"/>
            </a:br>
            <a:r>
              <a:rPr lang="en-US" sz="1800" dirty="0"/>
              <a:t>Colombian Coffee leads the market due to its alignment with American taste and consumption habits larger servings, smooth flavor, and daily usage.</a:t>
            </a:r>
            <a:br>
              <a:rPr lang="en-US" sz="1800" dirty="0"/>
            </a:br>
            <a:r>
              <a:rPr lang="en-US" sz="1800" b="1" dirty="0"/>
              <a:t>Lowest Sales</a:t>
            </a:r>
            <a:r>
              <a:rPr lang="en-US" sz="1800" dirty="0"/>
              <a:t>: </a:t>
            </a:r>
            <a:r>
              <a:rPr lang="en-US" sz="1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Regular Espresso</a:t>
            </a:r>
            <a:br>
              <a:rPr lang="en-US" sz="1800" dirty="0"/>
            </a:br>
            <a:r>
              <a:rPr lang="en-US" sz="1800" dirty="0"/>
              <a:t>Despite being popular in Europe, espresso has limited appeal in the USA where consumers prefer larger, milder coffee drinks like lattes and cappuccinos.</a:t>
            </a:r>
            <a:br>
              <a:rPr lang="en-US" sz="1800" dirty="0"/>
            </a:br>
            <a:r>
              <a:rPr lang="en-US" sz="1800" b="1" dirty="0"/>
              <a:t>Lowest Profit</a:t>
            </a:r>
            <a:r>
              <a:rPr lang="en-US" sz="1800" dirty="0"/>
              <a:t>: </a:t>
            </a:r>
            <a:r>
              <a:rPr lang="en-US" sz="1800" b="1" dirty="0">
                <a:solidFill>
                  <a:srgbClr val="C00000"/>
                </a:solidFill>
              </a:rPr>
              <a:t>Green Tea</a:t>
            </a:r>
            <a:br>
              <a:rPr lang="en-US" sz="1800" dirty="0"/>
            </a:br>
            <a:r>
              <a:rPr lang="en-US" sz="1800" b="1" dirty="0"/>
              <a:t>Monthly Profit: </a:t>
            </a:r>
            <a:r>
              <a:rPr lang="en-US" sz="1800" b="1" dirty="0">
                <a:solidFill>
                  <a:srgbClr val="C00000"/>
                </a:solidFill>
              </a:rPr>
              <a:t>-231$</a:t>
            </a:r>
            <a:br>
              <a:rPr lang="en-US" sz="1800" dirty="0"/>
            </a:br>
            <a:r>
              <a:rPr lang="en-US" sz="1800" dirty="0"/>
              <a:t>Although not the lowest in sales, Green Tea's high production and supply costs heavily impact its profitability.</a:t>
            </a:r>
            <a:endParaRPr lang="ar-EG" dirty="0"/>
          </a:p>
        </p:txBody>
      </p:sp>
      <p:pic>
        <p:nvPicPr>
          <p:cNvPr id="7" name="Graphic 6" descr="Bar graph with upward trend with solid fill">
            <a:extLst>
              <a:ext uri="{FF2B5EF4-FFF2-40B4-BE49-F238E27FC236}">
                <a16:creationId xmlns:a16="http://schemas.microsoft.com/office/drawing/2014/main" id="{AFCF5298-26CE-190C-BF71-C31A23AE2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71101" y="1588505"/>
            <a:ext cx="1752599" cy="1752599"/>
          </a:xfrm>
          <a:prstGeom prst="rect">
            <a:avLst/>
          </a:prstGeom>
        </p:spPr>
      </p:pic>
      <p:pic>
        <p:nvPicPr>
          <p:cNvPr id="10" name="Graphic 9" descr="Bar graph with downward trend outline">
            <a:extLst>
              <a:ext uri="{FF2B5EF4-FFF2-40B4-BE49-F238E27FC236}">
                <a16:creationId xmlns:a16="http://schemas.microsoft.com/office/drawing/2014/main" id="{20A62D62-E566-07BB-95B2-E535D51B17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61836" y="3725013"/>
            <a:ext cx="1661864" cy="166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90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586</Words>
  <Application>Microsoft Office PowerPoint</Application>
  <PresentationFormat>Widescreen</PresentationFormat>
  <Paragraphs>91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Rockwell Extra Bold</vt:lpstr>
      <vt:lpstr>Wingdings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salah</dc:creator>
  <cp:lastModifiedBy>mohamed salah</cp:lastModifiedBy>
  <cp:revision>1</cp:revision>
  <dcterms:created xsi:type="dcterms:W3CDTF">2025-04-30T16:24:13Z</dcterms:created>
  <dcterms:modified xsi:type="dcterms:W3CDTF">2025-05-08T10:19:21Z</dcterms:modified>
</cp:coreProperties>
</file>